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9"/>
  </p:notesMasterIdLst>
  <p:sldIdLst>
    <p:sldId id="315" r:id="rId2"/>
    <p:sldId id="326" r:id="rId3"/>
    <p:sldId id="317" r:id="rId4"/>
    <p:sldId id="318" r:id="rId5"/>
    <p:sldId id="319" r:id="rId6"/>
    <p:sldId id="325" r:id="rId7"/>
    <p:sldId id="320" r:id="rId8"/>
    <p:sldId id="321" r:id="rId9"/>
    <p:sldId id="327" r:id="rId10"/>
    <p:sldId id="329" r:id="rId11"/>
    <p:sldId id="331" r:id="rId12"/>
    <p:sldId id="332" r:id="rId13"/>
    <p:sldId id="322" r:id="rId14"/>
    <p:sldId id="323" r:id="rId15"/>
    <p:sldId id="328" r:id="rId16"/>
    <p:sldId id="324" r:id="rId17"/>
    <p:sldId id="333" r:id="rId18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20"/>
      <p:bold r:id="rId21"/>
      <p:italic r:id="rId22"/>
      <p:boldItalic r:id="rId23"/>
    </p:embeddedFont>
    <p:embeddedFont>
      <p:font typeface="Webdings" panose="05030102010509060703" pitchFamily="18" charset="2"/>
      <p:regular r:id="rId24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8">
          <p15:clr>
            <a:srgbClr val="A4A3A4"/>
          </p15:clr>
        </p15:guide>
        <p15:guide id="2" pos="15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8000"/>
    <a:srgbClr val="3333FF"/>
    <a:srgbClr val="CA0C00"/>
    <a:srgbClr val="000066"/>
    <a:srgbClr val="800000"/>
    <a:srgbClr val="B52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17" autoAdjust="0"/>
    <p:restoredTop sz="94660"/>
  </p:normalViewPr>
  <p:slideViewPr>
    <p:cSldViewPr>
      <p:cViewPr varScale="1">
        <p:scale>
          <a:sx n="84" d="100"/>
          <a:sy n="84" d="100"/>
        </p:scale>
        <p:origin x="1374" y="84"/>
      </p:cViewPr>
      <p:guideLst>
        <p:guide orient="horz" pos="1488"/>
        <p:guide pos="158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183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D12FE93-1F44-4568-98A1-48723112CA3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C5ED64-CC53-48A5-9A70-21DC8F673C0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1CBF571-695E-4F9F-8AF6-5535F0F9F742}" type="datetimeFigureOut">
              <a:rPr lang="en-US"/>
              <a:pPr>
                <a:defRPr/>
              </a:pPr>
              <a:t>4/9/2025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CB5967F-3772-43C8-887B-48C37C0536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1D2A3F46-8EC8-47C2-9846-EFC94A74F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74589-8C47-4C51-9EC7-BFE13669E8F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F5220-2890-4F70-80AE-B3222554DF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00E4DF85-8B96-4004-B353-28CB4F986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84F0CB3E-7F22-44E6-B96D-0ED5EED77F5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E0DE3730-C3F9-490A-8528-22D9146339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7B147C3-6FAA-4D7B-81A3-7FD1AE3A7E16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47BCC963-3C1E-4A40-B31F-8B92D521F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spcAft>
                <a:spcPct val="40000"/>
              </a:spcAf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Build your questions around words like </a:t>
            </a:r>
            <a:r>
              <a:rPr lang="en-US" altLang="ja-JP" sz="1800" i="1">
                <a:solidFill>
                  <a:srgbClr val="000000"/>
                </a:solidFill>
                <a:latin typeface="Verdana" panose="020B0604030504040204" pitchFamily="34" charset="0"/>
              </a:rPr>
              <a:t>who, what, when, where, why, </a:t>
            </a: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and </a:t>
            </a:r>
            <a:r>
              <a:rPr lang="en-US" altLang="ja-JP" sz="1800" i="1">
                <a:solidFill>
                  <a:srgbClr val="000000"/>
                </a:solidFill>
                <a:latin typeface="Verdana" panose="020B0604030504040204" pitchFamily="34" charset="0"/>
              </a:rPr>
              <a:t>how</a:t>
            </a: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If someone was buying a camera, you could ask: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Who will be using the camera?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What type of camera is the person presently using?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How much experience has the person had with cameras?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How many pictures will the person take weekly? 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7D9AE63-83E9-4442-948A-B923368114A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Slide Number Placeholder 3">
            <a:extLst>
              <a:ext uri="{FF2B5EF4-FFF2-40B4-BE49-F238E27FC236}">
                <a16:creationId xmlns:a16="http://schemas.microsoft.com/office/drawing/2014/main" id="{2675D861-17CA-4DBF-8657-AA0F8F524B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8375954-2EE4-4468-9351-74027099EDD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3AE8AAA6-2E8F-4B97-A590-3F5D15ECDA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spcAft>
                <a:spcPct val="40000"/>
              </a:spcAf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Build your questions around words like </a:t>
            </a:r>
            <a:r>
              <a:rPr lang="en-US" altLang="ja-JP" sz="1800" i="1">
                <a:solidFill>
                  <a:srgbClr val="000000"/>
                </a:solidFill>
                <a:latin typeface="Verdana" panose="020B0604030504040204" pitchFamily="34" charset="0"/>
              </a:rPr>
              <a:t>who, what, when, where, why, </a:t>
            </a: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and </a:t>
            </a:r>
            <a:r>
              <a:rPr lang="en-US" altLang="ja-JP" sz="1800" i="1">
                <a:solidFill>
                  <a:srgbClr val="000000"/>
                </a:solidFill>
                <a:latin typeface="Verdana" panose="020B0604030504040204" pitchFamily="34" charset="0"/>
              </a:rPr>
              <a:t>how</a:t>
            </a: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If someone was buying a camera, you could ask: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Who will be using the camera?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What type of camera is the person presently using?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How much experience has the person had with cameras?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How many pictures will the person take weekly? 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AAE55557-4F48-4ACE-A27F-B789618682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A7EAB053-358B-453C-958D-A67CD20C6B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29CD386-7AEF-4313-A9B6-60DB1EA5E5DA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3762BC4-7E3F-4E81-AAC4-D4664C22F4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spcAft>
                <a:spcPct val="40000"/>
              </a:spcAf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Build your questions around words like </a:t>
            </a:r>
            <a:r>
              <a:rPr lang="en-US" altLang="ja-JP" sz="1800" i="1">
                <a:solidFill>
                  <a:srgbClr val="000000"/>
                </a:solidFill>
                <a:latin typeface="Verdana" panose="020B0604030504040204" pitchFamily="34" charset="0"/>
              </a:rPr>
              <a:t>who, what, when, where, why, </a:t>
            </a: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and </a:t>
            </a:r>
            <a:r>
              <a:rPr lang="en-US" altLang="ja-JP" sz="1800" i="1">
                <a:solidFill>
                  <a:srgbClr val="000000"/>
                </a:solidFill>
                <a:latin typeface="Verdana" panose="020B0604030504040204" pitchFamily="34" charset="0"/>
              </a:rPr>
              <a:t>how</a:t>
            </a: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If someone was buying a camera, you could ask: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Who will be using the camera?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What type of camera is the person presently using?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How much experience has the person had with cameras?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How many pictures will the person take weekly? 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5722F659-4997-43F5-BF0A-9EA133B3562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483104BF-D528-451B-8F27-682FF0B673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A1E26E2-41D9-40A6-9F27-19B154E841E5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36C8B40A-2801-4BA4-B0E8-BE6C882F38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spcAft>
                <a:spcPct val="40000"/>
              </a:spcAft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Build your questions around words like </a:t>
            </a:r>
            <a:r>
              <a:rPr lang="en-US" altLang="ja-JP" sz="1800" i="1">
                <a:solidFill>
                  <a:srgbClr val="000000"/>
                </a:solidFill>
                <a:latin typeface="Verdana" panose="020B0604030504040204" pitchFamily="34" charset="0"/>
              </a:rPr>
              <a:t>who, what, when, where, why, </a:t>
            </a: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and </a:t>
            </a:r>
            <a:r>
              <a:rPr lang="en-US" altLang="ja-JP" sz="1800" i="1">
                <a:solidFill>
                  <a:srgbClr val="000000"/>
                </a:solidFill>
                <a:latin typeface="Verdana" panose="020B0604030504040204" pitchFamily="34" charset="0"/>
              </a:rPr>
              <a:t>how</a:t>
            </a:r>
          </a:p>
          <a:p>
            <a:pPr eaLnBrk="1" hangingPunct="1">
              <a:spcBef>
                <a:spcPct val="0"/>
              </a:spcBef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If someone was buying a camera, you could ask: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Who will be using the camera?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What type of camera is the person presently using?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How much experience has the person had with cameras?</a:t>
            </a:r>
          </a:p>
          <a:p>
            <a:pPr marL="342900" lvl="1" indent="-228600" eaLnBrk="1" hangingPunct="1">
              <a:spcBef>
                <a:spcPct val="0"/>
              </a:spcBef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1800">
                <a:solidFill>
                  <a:srgbClr val="000000"/>
                </a:solidFill>
                <a:latin typeface="Verdana" panose="020B0604030504040204" pitchFamily="34" charset="0"/>
              </a:rPr>
              <a:t>How many pictures will the person take weekly? </a:t>
            </a:r>
            <a:endParaRPr lang="en-US" altLang="en-US" sz="18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9083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9114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1665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6702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505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364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946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4580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8614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695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997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review_bkgrnd_new">
            <a:extLst>
              <a:ext uri="{FF2B5EF4-FFF2-40B4-BE49-F238E27FC236}">
                <a16:creationId xmlns:a16="http://schemas.microsoft.com/office/drawing/2014/main" id="{0F47B08E-DB3F-4B3C-A915-63D83DF3D54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2" descr="MARKET_TECH_new">
            <a:extLst>
              <a:ext uri="{FF2B5EF4-FFF2-40B4-BE49-F238E27FC236}">
                <a16:creationId xmlns:a16="http://schemas.microsoft.com/office/drawing/2014/main" id="{2D96C233-0726-4404-9CC5-385F158EB8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700" y="1063625"/>
            <a:ext cx="24511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v/NeJA31tJZSs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eJA31tJZSs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kg7triJI6sM" TargetMode="Externa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g7triJI6sM" TargetMode="Externa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>
            <a:extLst>
              <a:ext uri="{FF2B5EF4-FFF2-40B4-BE49-F238E27FC236}">
                <a16:creationId xmlns:a16="http://schemas.microsoft.com/office/drawing/2014/main" id="{6CA6FDCF-62DA-42A8-80C1-F50CEF3DA1E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138238" y="1066800"/>
            <a:ext cx="7853362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Determining Needs in Sales 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A52AB3C4-ACFE-4750-9361-7A2A2365452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219200" y="1828800"/>
            <a:ext cx="73914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228600" algn="l" eaLnBrk="1" hangingPunct="1">
              <a:lnSpc>
                <a:spcPct val="80000"/>
              </a:lnSpc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en-US" sz="24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Objectives</a:t>
            </a:r>
          </a:p>
          <a:p>
            <a:pPr marL="342900" lvl="1" indent="-228600" algn="l" eaLnBrk="1" hangingPunct="1">
              <a:lnSpc>
                <a:spcPct val="80000"/>
              </a:lnSpc>
              <a:spcAft>
                <a:spcPct val="40000"/>
              </a:spcAft>
              <a:buClr>
                <a:srgbClr val="008000"/>
              </a:buClr>
              <a:buFont typeface="Symbol" panose="05050102010706020507" pitchFamily="18" charset="2"/>
              <a:buChar char="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Explain why determining needs is an essential step in the sales process</a:t>
            </a:r>
          </a:p>
          <a:p>
            <a:pPr marL="342900" lvl="1" indent="-228600" algn="l" eaLnBrk="1" hangingPunct="1">
              <a:lnSpc>
                <a:spcPct val="80000"/>
              </a:lnSpc>
              <a:spcAft>
                <a:spcPct val="40000"/>
              </a:spcAft>
              <a:buClr>
                <a:srgbClr val="008000"/>
              </a:buClr>
              <a:buFont typeface="Symbol" panose="05050102010706020507" pitchFamily="18" charset="2"/>
              <a:buChar char="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List three methods for determining needs </a:t>
            </a:r>
            <a:endParaRPr lang="en-US" altLang="en-US" sz="24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76" name="Text Box 6">
            <a:extLst>
              <a:ext uri="{FF2B5EF4-FFF2-40B4-BE49-F238E27FC236}">
                <a16:creationId xmlns:a16="http://schemas.microsoft.com/office/drawing/2014/main" id="{7436DC21-187C-4627-9A65-866A4C4DA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13, Section 13.2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4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44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98C2FE6F-E627-4A82-9C1F-FED27767CE8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913"/>
            <a:ext cx="3313113" cy="662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2">
            <a:extLst>
              <a:ext uri="{FF2B5EF4-FFF2-40B4-BE49-F238E27FC236}">
                <a16:creationId xmlns:a16="http://schemas.microsoft.com/office/drawing/2014/main" id="{39B0332D-D495-42B3-BF86-9C8911FE9AC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3352800" y="990600"/>
            <a:ext cx="555625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  You Try Asking Questions</a:t>
            </a:r>
            <a:b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</a:br>
            <a:endParaRPr lang="en-US" altLang="en-US" sz="2400" b="1" dirty="0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E8DF7BFD-8D12-4E81-9637-9352DD4E9C4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352800" y="1566863"/>
            <a:ext cx="6019800" cy="3124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4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If someone was buying a camera, you could ask the following (intended use):</a:t>
            </a: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4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You and a partner come up with one question each and enter in packet:</a:t>
            </a:r>
            <a:endParaRPr lang="en-US" altLang="ja-JP" sz="20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Who   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What 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When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Where 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How </a:t>
            </a:r>
            <a:endParaRPr lang="en-US" altLang="ja-JP" sz="24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">
            <a:extLst>
              <a:ext uri="{FF2B5EF4-FFF2-40B4-BE49-F238E27FC236}">
                <a16:creationId xmlns:a16="http://schemas.microsoft.com/office/drawing/2014/main" id="{8774BD64-3D22-4156-8181-AB1A920E6C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913"/>
            <a:ext cx="3313113" cy="662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Rectangle 2">
            <a:extLst>
              <a:ext uri="{FF2B5EF4-FFF2-40B4-BE49-F238E27FC236}">
                <a16:creationId xmlns:a16="http://schemas.microsoft.com/office/drawing/2014/main" id="{377B4474-C4C6-4791-812A-E270BE12A39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3352800" y="990600"/>
            <a:ext cx="555625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Answers Asking Questions</a:t>
            </a:r>
            <a:b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</a:br>
            <a:endParaRPr lang="en-US" altLang="en-US" sz="2400" b="1" dirty="0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0277EA0B-F53B-44FA-B378-18739988556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124200" y="1600200"/>
            <a:ext cx="6019800" cy="3124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4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If someone was buying a camera, you could ask the following:</a:t>
            </a:r>
            <a:endParaRPr lang="en-US" altLang="ja-JP" sz="20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Who   - who will take the photos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What – what types do you take – still or high action or both?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When  - How often do you take these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Where – What locations, Inside or outside </a:t>
            </a:r>
            <a:r>
              <a:rPr lang="en-US" altLang="ja-JP" sz="2000" dirty="0" err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etc</a:t>
            </a:r>
            <a:endParaRPr lang="en-US" altLang="ja-JP" sz="2000" dirty="0">
              <a:solidFill>
                <a:srgbClr val="000000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How – How familiar are you with cameras.  Do you prefer point and click or manual adjustments for better pics?</a:t>
            </a:r>
            <a:r>
              <a:rPr lang="en-US" altLang="ja-JP" sz="24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E8767-371A-4467-172C-95A9ECBB3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366CE-4653-99AD-B1AB-6AF6C53BC5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Group Activity on the Top of Page 5 will be completed when Mrs. Vetter Returns on Monday.  Move to next slide and get the two types of questions definitions.</a:t>
            </a:r>
          </a:p>
        </p:txBody>
      </p:sp>
    </p:spTree>
    <p:extLst>
      <p:ext uri="{BB962C8B-B14F-4D97-AF65-F5344CB8AC3E}">
        <p14:creationId xmlns:p14="http://schemas.microsoft.com/office/powerpoint/2010/main" val="907538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21BE761-9D6B-4948-840D-D2707B88B22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990600" y="1219200"/>
            <a:ext cx="7853363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8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3 Asking Questions</a:t>
            </a:r>
            <a:endParaRPr lang="en-US" altLang="en-US" sz="28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DC9F3C35-0BF0-4D05-9D18-DC068C87607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219200" y="2133600"/>
            <a:ext cx="7391400" cy="2743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Two Types of questions:</a:t>
            </a:r>
          </a:p>
          <a:p>
            <a:pPr marL="342900" indent="-342900" algn="l" eaLnBrk="1" hangingPunct="1">
              <a:spcAft>
                <a:spcPct val="40000"/>
              </a:spcAft>
              <a:buFont typeface="Symbol" pitchFamily="18" charset="2"/>
              <a:buAutoNum type="arabicPeriod"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Open ended questions</a:t>
            </a:r>
          </a:p>
          <a:p>
            <a:pPr marL="342900" indent="-342900" algn="l" eaLnBrk="1" hangingPunct="1">
              <a:spcAft>
                <a:spcPct val="40000"/>
              </a:spcAft>
              <a:buFont typeface="Symbol" pitchFamily="18" charset="2"/>
              <a:buAutoNum type="arabicPeriod"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Closed ended questions</a:t>
            </a:r>
          </a:p>
          <a:p>
            <a:pPr marL="342900" indent="-342900" algn="l" eaLnBrk="1" hangingPunct="1">
              <a:spcAft>
                <a:spcPct val="40000"/>
              </a:spcAft>
              <a:defRPr/>
            </a:pPr>
            <a:endParaRPr lang="en-US" altLang="ja-JP" sz="2400" dirty="0">
              <a:solidFill>
                <a:srgbClr val="000000"/>
              </a:solidFill>
              <a:latin typeface="Verdana" pitchFamily="34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>
            <a:extLst>
              <a:ext uri="{FF2B5EF4-FFF2-40B4-BE49-F238E27FC236}">
                <a16:creationId xmlns:a16="http://schemas.microsoft.com/office/drawing/2014/main" id="{E7A680C6-8821-488D-961A-84596E999A3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685800" y="1143000"/>
            <a:ext cx="8001000" cy="36576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defRPr/>
            </a:pPr>
            <a:r>
              <a:rPr lang="en-US" altLang="ja-JP" sz="2400" b="1" dirty="0">
                <a:solidFill>
                  <a:srgbClr val="CA0C00"/>
                </a:solidFill>
                <a:latin typeface="Verdana" pitchFamily="34" charset="0"/>
                <a:ea typeface="ＭＳ Ｐゴシック" charset="-128"/>
              </a:rPr>
              <a:t>Open-ended questions</a:t>
            </a:r>
            <a:r>
              <a:rPr lang="en-US" sz="2400" b="1" dirty="0">
                <a:solidFill>
                  <a:srgbClr val="CA0C00"/>
                </a:solidFill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CA0C00"/>
                </a:solidFill>
                <a:latin typeface="Webdings" pitchFamily="18" charset="2"/>
                <a:cs typeface="Times New Roman" pitchFamily="18" charset="0"/>
              </a:rPr>
              <a:t>X</a:t>
            </a: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require respondents to construct their own answers - </a:t>
            </a: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requires more than a yes or no answer </a:t>
            </a:r>
          </a:p>
          <a:p>
            <a:pPr algn="l" eaLnBrk="1" hangingPunct="1">
              <a:spcAft>
                <a:spcPct val="40000"/>
              </a:spcAft>
              <a:defRPr/>
            </a:pPr>
            <a:r>
              <a:rPr lang="en-US" sz="2400" dirty="0"/>
              <a:t>Examples:  </a:t>
            </a:r>
          </a:p>
          <a:p>
            <a:pPr marL="457200" indent="-45720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“What do you think your leadership team is looking for in a product/service?”</a:t>
            </a:r>
          </a:p>
          <a:p>
            <a:pPr marL="457200" indent="-45720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What is the layout of the room your furniture will go in?</a:t>
            </a:r>
          </a:p>
          <a:p>
            <a:pPr marL="457200" indent="-45720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What style are you looking for, can you describe it for me?</a:t>
            </a:r>
          </a:p>
          <a:p>
            <a:pPr algn="l" eaLnBrk="1" hangingPunct="1">
              <a:spcAft>
                <a:spcPct val="40000"/>
              </a:spcAft>
              <a:defRPr/>
            </a:pPr>
            <a:r>
              <a:rPr lang="en-US" sz="2400" dirty="0"/>
              <a:t>Generally, open ended questions Start with “where,” “what,” “why,” and “how” questions. </a:t>
            </a:r>
            <a:endParaRPr lang="en-US" sz="2400" dirty="0">
              <a:solidFill>
                <a:srgbClr val="000000"/>
              </a:solidFill>
              <a:latin typeface="Verdana" pitchFamily="34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366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36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>
            <a:extLst>
              <a:ext uri="{FF2B5EF4-FFF2-40B4-BE49-F238E27FC236}">
                <a16:creationId xmlns:a16="http://schemas.microsoft.com/office/drawing/2014/main" id="{0F8076AD-2224-49B0-B288-5037DEDE83F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066800" y="1219200"/>
            <a:ext cx="7467600" cy="2819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defRPr/>
            </a:pPr>
            <a:r>
              <a:rPr lang="en-US" sz="2400" b="1" dirty="0">
                <a:solidFill>
                  <a:srgbClr val="FF0000"/>
                </a:solidFill>
              </a:rPr>
              <a:t>Closed Ended Questions</a:t>
            </a:r>
            <a:r>
              <a:rPr lang="en-US" sz="2400" b="1" dirty="0"/>
              <a:t>:  </a:t>
            </a:r>
            <a:r>
              <a:rPr lang="en-US" sz="2400" dirty="0"/>
              <a:t>a question format that limits respondents with a list of answer choices.  In sales this is a yes or no answer or a one-word answer</a:t>
            </a:r>
          </a:p>
          <a:p>
            <a:pPr marL="457200" indent="-45720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A great way to get a precise answer from your prospect</a:t>
            </a:r>
          </a:p>
          <a:p>
            <a:pPr marL="457200" indent="-457200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Great way to understand their wants and needs</a:t>
            </a:r>
          </a:p>
          <a:p>
            <a:pPr algn="l" eaLnBrk="1" hangingPunct="1">
              <a:spcAft>
                <a:spcPct val="40000"/>
              </a:spcAft>
              <a:defRPr/>
            </a:pPr>
            <a:r>
              <a:rPr lang="en-US" sz="2400" b="1" dirty="0"/>
              <a:t>Start with the Verb - </a:t>
            </a:r>
            <a:r>
              <a:rPr lang="en-US" sz="2400" dirty="0"/>
              <a:t>In general, closed ended questions begin with a verb, such as “are,” “did,” “will,” or “won’t,” “didn’t,” “aren’t,” etc.</a:t>
            </a:r>
            <a:endParaRPr lang="en-US" sz="2400" b="1" dirty="0"/>
          </a:p>
          <a:p>
            <a:pPr algn="l" eaLnBrk="1" hangingPunct="1">
              <a:spcAft>
                <a:spcPct val="40000"/>
              </a:spcAft>
              <a:defRPr/>
            </a:pPr>
            <a:r>
              <a:rPr lang="en-US" sz="2400" dirty="0"/>
              <a:t>An example is, “Are you looking for a specific color?” or “Are you interested in our cookie pizza for $5.00?”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36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DA7895A8-9BCF-44D3-9108-3933CFABEDB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Dos and Don'ts of Questioning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4692" name="Rectangle 4">
            <a:extLst>
              <a:ext uri="{FF2B5EF4-FFF2-40B4-BE49-F238E27FC236}">
                <a16:creationId xmlns:a16="http://schemas.microsoft.com/office/drawing/2014/main" id="{1A37FBA4-7082-427B-B739-65163BD379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</a:pPr>
            <a:r>
              <a:rPr lang="en-US" altLang="ja-JP" sz="2400" b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DO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Ask open-ended questions that encourage customers to do the talking.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Ask clarifying closed questions to make sure you understand the customers’ needs.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</a:pPr>
            <a:r>
              <a:rPr lang="en-US" altLang="ja-JP" sz="2400" b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DO NOT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Do not ask too many questions in a row.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Do not ask questions that might embarrass customers or put them on the defensive. </a:t>
            </a:r>
            <a:endParaRPr lang="en-US" altLang="en-US" sz="2400">
              <a:solidFill>
                <a:srgbClr val="000000"/>
              </a:solidFill>
              <a:latin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6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46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46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46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6D88E-360F-7057-4AD0-FECABEB4F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1FFE9-5DFC-F66E-80E3-C4061B13C7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the Google Classroom Assignment: Sales and Customer Approaches and Needs</a:t>
            </a:r>
          </a:p>
        </p:txBody>
      </p:sp>
    </p:spTree>
    <p:extLst>
      <p:ext uri="{BB962C8B-B14F-4D97-AF65-F5344CB8AC3E}">
        <p14:creationId xmlns:p14="http://schemas.microsoft.com/office/powerpoint/2010/main" val="3101352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BBAFE4D-73D3-4617-B628-4C8C31C67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8600"/>
            <a:ext cx="7853363" cy="76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altLang="ja-JP" sz="2400" b="1" kern="0" dirty="0">
                <a:solidFill>
                  <a:srgbClr val="000066"/>
                </a:solidFill>
                <a:latin typeface="Verdana" pitchFamily="34" charset="0"/>
                <a:ea typeface="ＭＳ Ｐゴシック" charset="-128"/>
                <a:cs typeface="+mj-cs"/>
              </a:rPr>
              <a:t>3 </a:t>
            </a:r>
            <a:r>
              <a:rPr lang="en-US" altLang="ja-JP" sz="2400" b="1" kern="0" dirty="0">
                <a:solidFill>
                  <a:srgbClr val="000066"/>
                </a:solidFill>
                <a:latin typeface="Verdana" pitchFamily="34" charset="0"/>
                <a:ea typeface="ＭＳ Ｐゴシック" charset="-128"/>
                <a:cs typeface="+mj-cs"/>
                <a:hlinkClick r:id="rId3"/>
              </a:rPr>
              <a:t>Asking Questions</a:t>
            </a:r>
            <a:endParaRPr lang="en-US" sz="2400" b="1" kern="0" dirty="0">
              <a:solidFill>
                <a:srgbClr val="000066"/>
              </a:solidFill>
              <a:latin typeface="Verdana" pitchFamily="34" charset="0"/>
              <a:ea typeface="ＭＳ Ｐゴシック" charset="-128"/>
              <a:cs typeface="+mj-cs"/>
            </a:endParaRPr>
          </a:p>
        </p:txBody>
      </p:sp>
      <p:pic>
        <p:nvPicPr>
          <p:cNvPr id="2" name="NeJA31tJZSs">
            <a:extLst>
              <a:ext uri="{FF2B5EF4-FFF2-40B4-BE49-F238E27FC236}">
                <a16:creationId xmlns:a16="http://schemas.microsoft.com/office/drawing/2014/main" id="{EE3225C8-DFC4-48F8-B259-AAC3A486296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7856538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B4F8DF9-B627-4DD0-A511-214682D1C36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Determining Needs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1C25B582-96F1-4CCC-A8FC-036C3D6A0E7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1219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In this step of the sale, your job is to </a:t>
            </a:r>
          </a:p>
          <a:p>
            <a:pPr marL="468313" indent="-468313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uncover the customer’s problems or reasons for wanting to buy</a:t>
            </a:r>
          </a:p>
          <a:p>
            <a:pPr marL="468313" indent="-468313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determine those needs so you can offer one or more solutions.</a:t>
            </a:r>
          </a:p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endParaRPr lang="en-US" sz="2400" dirty="0">
              <a:solidFill>
                <a:srgbClr val="000000"/>
              </a:solidFill>
              <a:latin typeface="Verdana" pitchFamily="34" charset="0"/>
              <a:ea typeface="ＭＳ Ｐゴシック" charset="-128"/>
            </a:endParaRPr>
          </a:p>
        </p:txBody>
      </p:sp>
      <p:sp>
        <p:nvSpPr>
          <p:cNvPr id="5124" name="Text Box 5">
            <a:extLst>
              <a:ext uri="{FF2B5EF4-FFF2-40B4-BE49-F238E27FC236}">
                <a16:creationId xmlns:a16="http://schemas.microsoft.com/office/drawing/2014/main" id="{5397F802-7920-4507-8F1F-2ADD775AB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13, Section 13.2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6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6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6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4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7F0EC3C-5CA1-48A7-9FA0-0EC2FD46C1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914400" y="1166813"/>
            <a:ext cx="4724400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When to Determine Needs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B2A79F2F-7886-4E3F-9EBC-87D2B132EF5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914400" y="1928813"/>
            <a:ext cx="6781800" cy="2819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When to Determine Needs:</a:t>
            </a:r>
          </a:p>
          <a:p>
            <a:pPr marL="236538" indent="-236538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as early in the sales process as possible</a:t>
            </a:r>
          </a:p>
          <a:p>
            <a:pPr marL="236538" indent="-236538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altLang="ja-JP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Retail Selling = immediately after the approach</a:t>
            </a:r>
          </a:p>
          <a:p>
            <a:pPr marL="236538" indent="-236538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  <a:cs typeface="Times New Roman" pitchFamily="18" charset="0"/>
              </a:rPr>
              <a:t>B2B – During the pre-approach research</a:t>
            </a:r>
            <a:endParaRPr lang="en-US" sz="2000" dirty="0">
              <a:solidFill>
                <a:srgbClr val="000000"/>
              </a:solidFill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5">
            <a:extLst>
              <a:ext uri="{FF2B5EF4-FFF2-40B4-BE49-F238E27FC236}">
                <a16:creationId xmlns:a16="http://schemas.microsoft.com/office/drawing/2014/main" id="{811478A6-976E-4CEE-9BE2-67259065C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13, Section 13.2</a:t>
            </a:r>
          </a:p>
        </p:txBody>
      </p:sp>
      <p:sp>
        <p:nvSpPr>
          <p:cNvPr id="107527" name="Text Box 7">
            <a:extLst>
              <a:ext uri="{FF2B5EF4-FFF2-40B4-BE49-F238E27FC236}">
                <a16:creationId xmlns:a16="http://schemas.microsoft.com/office/drawing/2014/main" id="{19E27182-3DBE-4A56-AF66-6957179E4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181600"/>
            <a:ext cx="3886200" cy="1190625"/>
          </a:xfrm>
          <a:prstGeom prst="rect">
            <a:avLst/>
          </a:prstGeom>
          <a:solidFill>
            <a:srgbClr val="B5292B">
              <a:alpha val="2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en-US">
                <a:solidFill>
                  <a:srgbClr val="CA0C00"/>
                </a:solidFill>
                <a:latin typeface="Verdana" panose="020B0604030504040204" pitchFamily="34" charset="0"/>
              </a:rPr>
              <a:t>Determining the needs of a customer helps a salesperson match those needs with products or services.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/>
      <p:bldP spid="1075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1D398825-15BA-4800-B386-94855E5987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How to Determine Needs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8548" name="Rectangle 4">
            <a:extLst>
              <a:ext uri="{FF2B5EF4-FFF2-40B4-BE49-F238E27FC236}">
                <a16:creationId xmlns:a16="http://schemas.microsoft.com/office/drawing/2014/main" id="{2AD716B1-97B1-4213-B0A7-CB713D6E4DD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905000"/>
            <a:ext cx="74676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There are three methods used to determine customer needs: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Observing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Listening</a:t>
            </a:r>
          </a:p>
          <a:p>
            <a:pPr marL="342900" lvl="1" indent="-228600" algn="l" eaLnBrk="1" hangingPunct="1">
              <a:spcAft>
                <a:spcPct val="40000"/>
              </a:spcAft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Questioning</a:t>
            </a:r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62A31741-B34D-4998-BBA8-78C33F6A4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13, Section 13.2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8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08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08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E0BFE5A9-1A99-4AE9-A0B5-8A29AFB4E2A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010400" cy="6397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en-US" sz="2000" b="1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  <a:hlinkClick r:id="rId3"/>
              </a:rPr>
              <a:t>Uncover customer’s needs?</a:t>
            </a:r>
            <a:br>
              <a:rPr lang="en-US" altLang="en-US" sz="2000" b="1">
                <a:solidFill>
                  <a:srgbClr val="0000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</a:br>
            <a:endParaRPr lang="en-US" altLang="en-US" sz="2000" b="1"/>
          </a:p>
        </p:txBody>
      </p:sp>
      <p:pic>
        <p:nvPicPr>
          <p:cNvPr id="2" name="kg7triJI6sM">
            <a:extLst>
              <a:ext uri="{FF2B5EF4-FFF2-40B4-BE49-F238E27FC236}">
                <a16:creationId xmlns:a16="http://schemas.microsoft.com/office/drawing/2014/main" id="{82C3F0EE-2E6A-4DB3-B145-1F7A442EAF74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6756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D4FA99CA-0A6A-496B-8549-40A10ED7A3E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1. Observing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1D6F31A0-996C-4784-93A0-49DA2344445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Look for clues about a customer’s mood and interest in a product through nonverbal signs</a:t>
            </a: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400" b="1">
                <a:solidFill>
                  <a:srgbClr val="CA0C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Nonverbal communication</a:t>
            </a:r>
            <a:r>
              <a:rPr lang="en-US" altLang="en-US" sz="2400" b="1">
                <a:solidFill>
                  <a:srgbClr val="CA0C00"/>
                </a:solidFill>
                <a:latin typeface="Verdan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srgbClr val="CA0C00"/>
                </a:solidFill>
                <a:latin typeface="Webdings" panose="05030102010509060703" pitchFamily="18" charset="2"/>
                <a:cs typeface="Times New Roman" panose="02020603050405020304" pitchFamily="18" charset="0"/>
              </a:rPr>
              <a:t>X</a:t>
            </a: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 is expressing oneself without words</a:t>
            </a:r>
          </a:p>
          <a:p>
            <a:pPr algn="l" eaLnBrk="1" hangingPunct="1">
              <a:spcAft>
                <a:spcPct val="40000"/>
              </a:spcAft>
              <a:buFont typeface="Symbol" panose="05050102010706020507" pitchFamily="18" charset="2"/>
              <a:buNone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Nonverbal Clues can be found in: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Facial expressions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Hand motions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</a:pPr>
            <a:r>
              <a:rPr lang="en-US" altLang="ja-JP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Eye movements</a:t>
            </a:r>
          </a:p>
          <a:p>
            <a:pPr marL="342900" lvl="1" indent="-228600" algn="l" eaLnBrk="1" hangingPunct="1">
              <a:buClr>
                <a:srgbClr val="008000"/>
              </a:buClr>
              <a:buFontTx/>
              <a:buChar char="•"/>
            </a:pPr>
            <a:r>
              <a:rPr lang="en-US" altLang="en-US" sz="240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How long customer looks at a product</a:t>
            </a:r>
          </a:p>
        </p:txBody>
      </p:sp>
      <p:sp>
        <p:nvSpPr>
          <p:cNvPr id="8196" name="Text Box 6">
            <a:extLst>
              <a:ext uri="{FF2B5EF4-FFF2-40B4-BE49-F238E27FC236}">
                <a16:creationId xmlns:a16="http://schemas.microsoft.com/office/drawing/2014/main" id="{8A164A45-3F19-40C0-B0EF-D2B1F6424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6477000"/>
            <a:ext cx="6096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900">
                <a:latin typeface="Verdana" panose="020B0604030504040204" pitchFamily="34" charset="0"/>
              </a:rPr>
              <a:t>Marketing Essentials Chapter 13, Section 13.2</a:t>
            </a:r>
          </a:p>
        </p:txBody>
      </p:sp>
      <p:pic>
        <p:nvPicPr>
          <p:cNvPr id="8197" name="Picture 2">
            <a:extLst>
              <a:ext uri="{FF2B5EF4-FFF2-40B4-BE49-F238E27FC236}">
                <a16:creationId xmlns:a16="http://schemas.microsoft.com/office/drawing/2014/main" id="{CF5EE62A-A088-42C4-8FAC-19491FB804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5" y="4267200"/>
            <a:ext cx="3895725" cy="144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95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95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95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095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095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95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15D9F3F5-266B-4067-8617-42D9A3EA8FF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057275" y="1066800"/>
            <a:ext cx="7934325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2.  Listening</a:t>
            </a:r>
            <a:endParaRPr lang="en-US" altLang="en-US" sz="2400" b="1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0596" name="Rectangle 4">
            <a:extLst>
              <a:ext uri="{FF2B5EF4-FFF2-40B4-BE49-F238E27FC236}">
                <a16:creationId xmlns:a16="http://schemas.microsoft.com/office/drawing/2014/main" id="{9475B6A2-6099-4323-9C06-30BEEA74B8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143000" y="1828800"/>
            <a:ext cx="7467600" cy="28194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Listening helps you pick up clues to the customer’s needs when asking questions</a:t>
            </a:r>
          </a:p>
          <a:p>
            <a:pPr algn="l" eaLnBrk="1" hangingPunct="1">
              <a:spcAft>
                <a:spcPct val="40000"/>
              </a:spcAft>
              <a:buFont typeface="Symbol" pitchFamily="18" charset="2"/>
              <a:buNone/>
              <a:defRPr/>
            </a:pPr>
            <a:r>
              <a:rPr lang="en-US" altLang="ja-JP" sz="2400" dirty="0">
                <a:solidFill>
                  <a:srgbClr val="000000"/>
                </a:solidFill>
                <a:latin typeface="Verdana" pitchFamily="34" charset="0"/>
                <a:ea typeface="ＭＳ Ｐゴシック" charset="-128"/>
              </a:rPr>
              <a:t>Listen to </a:t>
            </a:r>
          </a:p>
          <a:p>
            <a:pPr marL="512763" indent="-512763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800" dirty="0"/>
              <a:t>What they say and ask for</a:t>
            </a:r>
          </a:p>
          <a:p>
            <a:pPr marL="512763" indent="-512763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800" dirty="0"/>
              <a:t>what their primary likes are</a:t>
            </a:r>
          </a:p>
          <a:p>
            <a:pPr marL="512763" indent="-512763" algn="l" eaLnBrk="1" hangingPunct="1">
              <a:spcAft>
                <a:spcPct val="40000"/>
              </a:spcAft>
              <a:buFont typeface="Arial" pitchFamily="34" charset="0"/>
              <a:buChar char="•"/>
              <a:defRPr/>
            </a:pPr>
            <a:r>
              <a:rPr lang="en-US" sz="2800" dirty="0"/>
              <a:t>what problem they are looking to solve</a:t>
            </a:r>
            <a:endParaRPr lang="en-US" sz="2000" dirty="0"/>
          </a:p>
          <a:p>
            <a:pPr algn="l" eaLnBrk="1" hangingPunct="1">
              <a:spcAft>
                <a:spcPct val="40000"/>
              </a:spcAft>
              <a:defRPr/>
            </a:pPr>
            <a:r>
              <a:rPr lang="en-US" sz="2400" dirty="0"/>
              <a:t>Ironically, listening is the least developed skill amongst salespeople.</a:t>
            </a:r>
          </a:p>
        </p:txBody>
      </p:sp>
      <p:pic>
        <p:nvPicPr>
          <p:cNvPr id="9220" name="Picture 1">
            <a:extLst>
              <a:ext uri="{FF2B5EF4-FFF2-40B4-BE49-F238E27FC236}">
                <a16:creationId xmlns:a16="http://schemas.microsoft.com/office/drawing/2014/main" id="{17E753B2-94C8-45B7-B3A9-E03F514331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7011" y="2614906"/>
            <a:ext cx="3056990" cy="2033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05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05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05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05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05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43FFD29-F846-4912-B548-E941E6F01D0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914400" y="1447800"/>
            <a:ext cx="7853362" cy="99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3.   Asking Questions</a:t>
            </a:r>
            <a:b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</a:br>
            <a:b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</a:br>
            <a:r>
              <a:rPr lang="en-US" altLang="ja-JP" sz="2400" b="1" dirty="0">
                <a:solidFill>
                  <a:srgbClr val="000066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  How to Determine Needs</a:t>
            </a:r>
            <a:endParaRPr lang="en-US" altLang="en-US" sz="2400" b="1" dirty="0">
              <a:solidFill>
                <a:srgbClr val="000066"/>
              </a:solidFill>
              <a:latin typeface="Verdana" panose="020B060403050404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7B341BF0-46E7-468B-9489-F06A8F45195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216819" y="2819400"/>
            <a:ext cx="7391400" cy="2743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2763" indent="-512763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24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Ask general questions </a:t>
            </a:r>
          </a:p>
          <a:p>
            <a:pPr marL="969963" lvl="1" indent="-512763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Ask about the intended use of the product </a:t>
            </a:r>
          </a:p>
          <a:p>
            <a:pPr marL="969963" lvl="1" indent="-512763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24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Ask any previous experience with it</a:t>
            </a:r>
          </a:p>
          <a:p>
            <a:pPr marL="512763" indent="-512763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24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Build your questions around words </a:t>
            </a:r>
          </a:p>
          <a:p>
            <a:pPr marL="969963" lvl="1" indent="-512763" algn="l" eaLnBrk="1" hangingPunct="1">
              <a:spcAft>
                <a:spcPct val="40000"/>
              </a:spcAft>
              <a:buFontTx/>
              <a:buChar char="•"/>
            </a:pP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like </a:t>
            </a:r>
            <a:r>
              <a:rPr lang="en-US" altLang="ja-JP" sz="2000" i="1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who, what, when, where, why, </a:t>
            </a:r>
            <a:r>
              <a:rPr lang="en-US" altLang="ja-JP" sz="2000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and </a:t>
            </a:r>
            <a:r>
              <a:rPr lang="en-US" altLang="ja-JP" sz="2000" i="1" dirty="0">
                <a:solidFill>
                  <a:srgbClr val="000000"/>
                </a:solidFill>
                <a:latin typeface="Verdana" panose="020B0604030504040204" pitchFamily="34" charset="0"/>
                <a:ea typeface="ＭＳ Ｐゴシック" panose="020B0600070205080204" pitchFamily="34" charset="-128"/>
              </a:rPr>
              <a:t>how</a:t>
            </a:r>
          </a:p>
        </p:txBody>
      </p:sp>
      <p:pic>
        <p:nvPicPr>
          <p:cNvPr id="11268" name="Picture 2">
            <a:extLst>
              <a:ext uri="{FF2B5EF4-FFF2-40B4-BE49-F238E27FC236}">
                <a16:creationId xmlns:a16="http://schemas.microsoft.com/office/drawing/2014/main" id="{62BB7354-2436-4D4F-954D-F4928E6B33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914400"/>
            <a:ext cx="3200400" cy="227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2385</TotalTime>
  <Words>1006</Words>
  <Application>Microsoft Office PowerPoint</Application>
  <PresentationFormat>On-screen Show (4:3)</PresentationFormat>
  <Paragraphs>114</Paragraphs>
  <Slides>17</Slides>
  <Notes>4</Notes>
  <HiddenSlides>0</HiddenSlides>
  <MMClips>2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Webdings</vt:lpstr>
      <vt:lpstr>Symbol</vt:lpstr>
      <vt:lpstr>Arial</vt:lpstr>
      <vt:lpstr>Verdana</vt:lpstr>
      <vt:lpstr>Default Design</vt:lpstr>
      <vt:lpstr>Determining Needs in Sales </vt:lpstr>
      <vt:lpstr>PowerPoint Presentation</vt:lpstr>
      <vt:lpstr>Determining Needs</vt:lpstr>
      <vt:lpstr>When to Determine Needs</vt:lpstr>
      <vt:lpstr>How to Determine Needs</vt:lpstr>
      <vt:lpstr>Uncover customer’s needs? </vt:lpstr>
      <vt:lpstr>1. Observing</vt:lpstr>
      <vt:lpstr>2.  Listening</vt:lpstr>
      <vt:lpstr>3.   Asking Questions    How to Determine Needs</vt:lpstr>
      <vt:lpstr>  You Try Asking Questions </vt:lpstr>
      <vt:lpstr>Answers Asking Questions </vt:lpstr>
      <vt:lpstr>PowerPoint Presentation</vt:lpstr>
      <vt:lpstr>3 Asking Questions</vt:lpstr>
      <vt:lpstr>PowerPoint Presentation</vt:lpstr>
      <vt:lpstr>PowerPoint Presentation</vt:lpstr>
      <vt:lpstr>Dos and Don'ts of Questioning</vt:lpstr>
      <vt:lpstr>PowerPoint Presentation</vt:lpstr>
    </vt:vector>
  </TitlesOfParts>
  <Company>IdeaWork Studios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Jay Schwartz</dc:creator>
  <cp:lastModifiedBy>Cassie Vetter</cp:lastModifiedBy>
  <cp:revision>153</cp:revision>
  <dcterms:created xsi:type="dcterms:W3CDTF">2005-03-05T18:30:39Z</dcterms:created>
  <dcterms:modified xsi:type="dcterms:W3CDTF">2025-04-09T17:45:11Z</dcterms:modified>
</cp:coreProperties>
</file>